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D9CE3-432D-4CB2-BFA6-E5DDBADFFFC1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572EB-9D26-49F3-992B-A2B21F768D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sz="6600" b="1" dirty="0" err="1">
                <a:solidFill>
                  <a:srgbClr val="FF0000"/>
                </a:solidFill>
                <a:latin typeface="Akbar" pitchFamily="2" charset="0"/>
              </a:rPr>
              <a:t>Writing</a:t>
            </a:r>
            <a:r>
              <a:rPr lang="pt-PT" sz="6600" b="1" dirty="0">
                <a:solidFill>
                  <a:srgbClr val="FF0000"/>
                </a:solidFill>
                <a:latin typeface="Akbar" pitchFamily="2" charset="0"/>
              </a:rPr>
              <a:t> </a:t>
            </a:r>
            <a:r>
              <a:rPr lang="pt-PT" sz="6600" b="1" dirty="0" err="1">
                <a:solidFill>
                  <a:srgbClr val="FF0000"/>
                </a:solidFill>
                <a:latin typeface="Akbar" pitchFamily="2" charset="0"/>
              </a:rPr>
              <a:t>Skills</a:t>
            </a:r>
            <a:endParaRPr lang="pt-PT" sz="6600" dirty="0">
              <a:solidFill>
                <a:srgbClr val="FF0000"/>
              </a:solidFill>
              <a:latin typeface="Akbar" pitchFamily="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1008112"/>
          </a:xfrm>
        </p:spPr>
        <p:txBody>
          <a:bodyPr>
            <a:normAutofit/>
          </a:bodyPr>
          <a:lstStyle/>
          <a:p>
            <a:r>
              <a:rPr lang="pt-PT" sz="5400" b="1" dirty="0" err="1">
                <a:solidFill>
                  <a:schemeClr val="tx1"/>
                </a:solidFill>
                <a:latin typeface="Akbar" pitchFamily="2" charset="0"/>
              </a:rPr>
              <a:t>Writing</a:t>
            </a:r>
            <a:r>
              <a:rPr lang="pt-PT" sz="5400" b="1" dirty="0">
                <a:solidFill>
                  <a:schemeClr val="tx1"/>
                </a:solidFill>
                <a:latin typeface="Akbar" pitchFamily="2" charset="0"/>
              </a:rPr>
              <a:t> a </a:t>
            </a:r>
            <a:r>
              <a:rPr lang="pt-PT" sz="5400" b="1" dirty="0" smtClean="0">
                <a:solidFill>
                  <a:schemeClr val="tx1"/>
                </a:solidFill>
                <a:latin typeface="Akbar" pitchFamily="2" charset="0"/>
              </a:rPr>
              <a:t>comment</a:t>
            </a:r>
            <a:endParaRPr lang="pt-PT" sz="5400" dirty="0">
              <a:solidFill>
                <a:schemeClr val="tx1"/>
              </a:solidFill>
              <a:latin typeface="Akb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 smtClean="0">
                <a:latin typeface="Akbar" pitchFamily="2" charset="0"/>
              </a:rPr>
              <a:t>Linking</a:t>
            </a:r>
            <a:r>
              <a:rPr lang="pt-PT" b="1" dirty="0" smtClean="0">
                <a:latin typeface="Akbar" pitchFamily="2" charset="0"/>
              </a:rPr>
              <a:t> </a:t>
            </a:r>
            <a:r>
              <a:rPr lang="pt-PT" b="1" dirty="0" err="1" smtClean="0">
                <a:latin typeface="Akbar" pitchFamily="2" charset="0"/>
              </a:rPr>
              <a:t>ideas</a:t>
            </a:r>
            <a:endParaRPr lang="pt-PT" dirty="0">
              <a:latin typeface="Akbar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AR ESSENCE" pitchFamily="2" charset="0"/>
              </a:rPr>
              <a:t>Contrast: </a:t>
            </a:r>
            <a:r>
              <a:rPr lang="en-US" b="1" i="1" dirty="0" smtClean="0">
                <a:latin typeface="AR ESSENCE" pitchFamily="2" charset="0"/>
              </a:rPr>
              <a:t>however, although, whereas, on the one hand – on the other hand, while, on the plus side – on the negative side.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→ While/although many people like pink, there are some who prefer other </a:t>
            </a:r>
            <a:r>
              <a:rPr lang="en-US" b="1" dirty="0" err="1" smtClean="0">
                <a:solidFill>
                  <a:srgbClr val="FF0066"/>
                </a:solidFill>
                <a:latin typeface="Akbar" pitchFamily="2" charset="0"/>
              </a:rPr>
              <a:t>colours</a:t>
            </a: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.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→ Many people like pink, however there are some who prefer other </a:t>
            </a:r>
            <a:r>
              <a:rPr lang="en-US" b="1" dirty="0" err="1" smtClean="0">
                <a:solidFill>
                  <a:srgbClr val="FF0066"/>
                </a:solidFill>
                <a:latin typeface="Akbar" pitchFamily="2" charset="0"/>
              </a:rPr>
              <a:t>colours</a:t>
            </a: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.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→ While there are many good things about wearing pink, there is also a downside.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 smtClean="0">
                <a:latin typeface="Akbar" pitchFamily="2" charset="0"/>
              </a:rPr>
              <a:t>Linking</a:t>
            </a:r>
            <a:r>
              <a:rPr lang="pt-PT" b="1" dirty="0" smtClean="0">
                <a:latin typeface="Akbar" pitchFamily="2" charset="0"/>
              </a:rPr>
              <a:t> </a:t>
            </a:r>
            <a:r>
              <a:rPr lang="pt-PT" b="1" dirty="0" err="1" smtClean="0">
                <a:latin typeface="Akbar" pitchFamily="2" charset="0"/>
              </a:rPr>
              <a:t>ideas</a:t>
            </a:r>
            <a:endParaRPr lang="pt-PT" dirty="0">
              <a:latin typeface="Akbar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>
                <a:latin typeface="AR ESSENCE" pitchFamily="2" charset="0"/>
              </a:rPr>
              <a:t>Conclusion: </a:t>
            </a:r>
            <a:r>
              <a:rPr lang="en-US" b="1" i="1" dirty="0" smtClean="0">
                <a:latin typeface="AR ESSENCE" pitchFamily="2" charset="0"/>
              </a:rPr>
              <a:t>as a consequence, all in all, consequently, to sum up, to conclude</a:t>
            </a:r>
          </a:p>
          <a:p>
            <a:pPr algn="just">
              <a:buNone/>
            </a:pPr>
            <a:endParaRPr lang="en-US" b="1" i="1" dirty="0" smtClean="0"/>
          </a:p>
          <a:p>
            <a:pPr algn="just">
              <a:buNone/>
            </a:pPr>
            <a:r>
              <a:rPr lang="en-US" b="1" dirty="0" smtClean="0">
                <a:solidFill>
                  <a:srgbClr val="FF0066"/>
                </a:solidFill>
              </a:rPr>
              <a:t>→ </a:t>
            </a: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As has been shown pink is the best </a:t>
            </a:r>
            <a:r>
              <a:rPr lang="en-US" b="1" dirty="0" err="1" smtClean="0">
                <a:solidFill>
                  <a:srgbClr val="FF0066"/>
                </a:solidFill>
                <a:latin typeface="Akbar" pitchFamily="2" charset="0"/>
              </a:rPr>
              <a:t>colour</a:t>
            </a: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 on earth. Consequently, everyone should wear </a:t>
            </a:r>
            <a:r>
              <a:rPr lang="pt-PT" b="1" dirty="0" err="1" smtClean="0">
                <a:solidFill>
                  <a:srgbClr val="FF0066"/>
                </a:solidFill>
                <a:latin typeface="Akbar" pitchFamily="2" charset="0"/>
              </a:rPr>
              <a:t>pink</a:t>
            </a:r>
            <a:r>
              <a:rPr lang="pt-PT" b="1" dirty="0" smtClean="0">
                <a:solidFill>
                  <a:srgbClr val="FF0066"/>
                </a:solidFill>
                <a:latin typeface="Akbar" pitchFamily="2" charset="0"/>
              </a:rPr>
              <a:t>  </a:t>
            </a:r>
            <a:r>
              <a:rPr lang="pt-PT" b="1" dirty="0" err="1" smtClean="0">
                <a:solidFill>
                  <a:srgbClr val="FF0066"/>
                </a:solidFill>
                <a:latin typeface="Akbar" pitchFamily="2" charset="0"/>
              </a:rPr>
              <a:t>clothes</a:t>
            </a:r>
            <a:r>
              <a:rPr lang="pt-PT" b="1" dirty="0" smtClean="0">
                <a:solidFill>
                  <a:srgbClr val="FF0066"/>
                </a:solidFill>
                <a:latin typeface="Akbar" pitchFamily="2" charset="0"/>
              </a:rPr>
              <a:t>.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→ To sum up I would like to advise everyone to wear pink more often!</a:t>
            </a:r>
            <a:endParaRPr lang="pt-PT" b="1" dirty="0" smtClean="0">
              <a:solidFill>
                <a:srgbClr val="FF0066"/>
              </a:solidFill>
              <a:latin typeface="Akbar" pitchFamily="2" charset="0"/>
            </a:endParaRPr>
          </a:p>
          <a:p>
            <a:pPr algn="just">
              <a:buNone/>
            </a:pPr>
            <a:endParaRPr lang="pt-PT" dirty="0" smtClean="0"/>
          </a:p>
          <a:p>
            <a:pPr algn="just">
              <a:buNone/>
            </a:pPr>
            <a:r>
              <a:rPr lang="pt-PT" sz="1700" dirty="0" err="1" smtClean="0">
                <a:latin typeface="AR ESSENCE" pitchFamily="2" charset="0"/>
              </a:rPr>
              <a:t>Source</a:t>
            </a:r>
            <a:r>
              <a:rPr lang="pt-PT" sz="1700" dirty="0" smtClean="0">
                <a:latin typeface="AR ESSENCE" pitchFamily="2" charset="0"/>
              </a:rPr>
              <a:t>: </a:t>
            </a:r>
            <a:r>
              <a:rPr lang="pt-PT" sz="1700" dirty="0" err="1" smtClean="0">
                <a:latin typeface="AR ESSENCE" pitchFamily="2" charset="0"/>
              </a:rPr>
              <a:t>www.kolleg.kubiss.de</a:t>
            </a:r>
            <a:r>
              <a:rPr lang="pt-PT" sz="1700" dirty="0" smtClean="0">
                <a:latin typeface="AR ESSENCE" pitchFamily="2" charset="0"/>
              </a:rPr>
              <a:t>/</a:t>
            </a:r>
            <a:r>
              <a:rPr lang="pt-PT" sz="1700" dirty="0" err="1" smtClean="0">
                <a:latin typeface="AR ESSENCE" pitchFamily="2" charset="0"/>
              </a:rPr>
              <a:t>cms</a:t>
            </a:r>
            <a:r>
              <a:rPr lang="pt-PT" sz="1700" dirty="0" smtClean="0">
                <a:latin typeface="AR ESSENCE" pitchFamily="2" charset="0"/>
              </a:rPr>
              <a:t>/</a:t>
            </a:r>
            <a:r>
              <a:rPr lang="pt-PT" sz="1700" dirty="0" err="1" smtClean="0">
                <a:latin typeface="AR ESSENCE" pitchFamily="2" charset="0"/>
              </a:rPr>
              <a:t>Faecher</a:t>
            </a:r>
            <a:r>
              <a:rPr lang="pt-PT" sz="1700" dirty="0" smtClean="0">
                <a:latin typeface="AR ESSENCE" pitchFamily="2" charset="0"/>
              </a:rPr>
              <a:t>/</a:t>
            </a:r>
            <a:r>
              <a:rPr lang="pt-PT" sz="1700" dirty="0" err="1" smtClean="0">
                <a:latin typeface="AR ESSENCE" pitchFamily="2" charset="0"/>
              </a:rPr>
              <a:t>Englisch</a:t>
            </a:r>
            <a:r>
              <a:rPr lang="pt-PT" sz="1700" dirty="0" smtClean="0">
                <a:latin typeface="AR ESSENCE" pitchFamily="2" charset="0"/>
              </a:rPr>
              <a:t>/</a:t>
            </a:r>
            <a:r>
              <a:rPr lang="pt-PT" sz="1700" dirty="0" err="1" smtClean="0">
                <a:latin typeface="AR ESSENCE" pitchFamily="2" charset="0"/>
              </a:rPr>
              <a:t>How_to_s</a:t>
            </a:r>
            <a:r>
              <a:rPr lang="pt-PT" sz="1700" dirty="0" smtClean="0">
                <a:latin typeface="AR ESSENCE" pitchFamily="2" charset="0"/>
              </a:rPr>
              <a:t>/</a:t>
            </a:r>
            <a:r>
              <a:rPr lang="pt-PT" sz="1700" dirty="0" err="1" smtClean="0">
                <a:latin typeface="AR ESSENCE" pitchFamily="2" charset="0"/>
              </a:rPr>
              <a:t>How_to_write_a_comment.pdf</a:t>
            </a:r>
            <a:endParaRPr lang="pt-PT" sz="1700" dirty="0">
              <a:latin typeface="AR ESSENC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err="1" smtClean="0">
                <a:solidFill>
                  <a:srgbClr val="FF0000"/>
                </a:solidFill>
                <a:latin typeface="Akbar" pitchFamily="2" charset="0"/>
              </a:rPr>
              <a:t>Exercise</a:t>
            </a:r>
            <a:r>
              <a:rPr lang="pt-PT" dirty="0" smtClean="0">
                <a:solidFill>
                  <a:srgbClr val="FF0000"/>
                </a:solidFill>
                <a:latin typeface="Akbar" pitchFamily="2" charset="0"/>
              </a:rPr>
              <a:t/>
            </a:r>
            <a:br>
              <a:rPr lang="pt-PT" dirty="0" smtClean="0">
                <a:solidFill>
                  <a:srgbClr val="FF0000"/>
                </a:solidFill>
                <a:latin typeface="Akbar" pitchFamily="2" charset="0"/>
              </a:rPr>
            </a:br>
            <a:endParaRPr lang="pt-PT" dirty="0">
              <a:solidFill>
                <a:srgbClr val="FF0000"/>
              </a:solidFill>
              <a:latin typeface="Akbar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600" dirty="0" smtClean="0">
                <a:latin typeface="AR ESSENCE" pitchFamily="2" charset="0"/>
              </a:rPr>
              <a:t>1</a:t>
            </a:r>
            <a:r>
              <a:rPr lang="en-US" sz="3600" dirty="0">
                <a:latin typeface="AR ESSENCE" pitchFamily="2" charset="0"/>
              </a:rPr>
              <a:t>. </a:t>
            </a:r>
            <a:r>
              <a:rPr lang="en-US" sz="3600" dirty="0" smtClean="0">
                <a:latin typeface="AR ESSENCE" pitchFamily="2" charset="0"/>
              </a:rPr>
              <a:t>Comment on the following: </a:t>
            </a:r>
            <a:r>
              <a:rPr lang="en-US" sz="3600" dirty="0" smtClean="0">
                <a:solidFill>
                  <a:srgbClr val="FF0000"/>
                </a:solidFill>
                <a:latin typeface="AR ESSENCE" pitchFamily="2" charset="0"/>
              </a:rPr>
              <a:t>“English is fast becoming a truly global language and what that means nobody can predict with </a:t>
            </a:r>
            <a:r>
              <a:rPr lang="en-US" sz="3600" smtClean="0">
                <a:solidFill>
                  <a:srgbClr val="FF0000"/>
                </a:solidFill>
                <a:latin typeface="AR ESSENCE" pitchFamily="2" charset="0"/>
              </a:rPr>
              <a:t>confidence</a:t>
            </a:r>
            <a:r>
              <a:rPr lang="en-US" sz="3600" smtClean="0">
                <a:solidFill>
                  <a:srgbClr val="FF0000"/>
                </a:solidFill>
                <a:latin typeface="AR ESSENCE" pitchFamily="2" charset="0"/>
              </a:rPr>
              <a:t>”</a:t>
            </a:r>
            <a:endParaRPr lang="en-US" sz="2400" dirty="0" smtClean="0">
              <a:solidFill>
                <a:srgbClr val="FF0000"/>
              </a:solidFill>
              <a:latin typeface="AR ESSENCE" pitchFamily="2" charset="0"/>
            </a:endParaRPr>
          </a:p>
          <a:p>
            <a:pPr algn="just"/>
            <a:endParaRPr lang="en-US" sz="2400" dirty="0">
              <a:solidFill>
                <a:srgbClr val="FF0000"/>
              </a:solidFill>
              <a:latin typeface="AR ESSENCE" pitchFamily="2" charset="0"/>
            </a:endParaRPr>
          </a:p>
          <a:p>
            <a:pPr algn="just">
              <a:buNone/>
            </a:pPr>
            <a:r>
              <a:rPr lang="en-US" sz="3600" dirty="0" smtClean="0">
                <a:latin typeface="AR ESSENCE" pitchFamily="2" charset="0"/>
              </a:rPr>
              <a:t>	a</a:t>
            </a:r>
            <a:r>
              <a:rPr lang="en-US" sz="3600" dirty="0">
                <a:latin typeface="AR ESSENCE" pitchFamily="2" charset="0"/>
              </a:rPr>
              <a:t>. Follow steps 1 – </a:t>
            </a:r>
            <a:r>
              <a:rPr lang="en-US" sz="3600" dirty="0" smtClean="0">
                <a:latin typeface="AR ESSENCE" pitchFamily="2" charset="0"/>
              </a:rPr>
              <a:t>6 above (find </a:t>
            </a:r>
            <a:r>
              <a:rPr lang="en-US" sz="3600" dirty="0">
                <a:latin typeface="AR ESSENCE" pitchFamily="2" charset="0"/>
              </a:rPr>
              <a:t>connectors that link the outline of your comment </a:t>
            </a:r>
            <a:r>
              <a:rPr lang="en-US" sz="3600" dirty="0" smtClean="0">
                <a:latin typeface="AR ESSENCE" pitchFamily="2" charset="0"/>
              </a:rPr>
              <a:t>together);</a:t>
            </a:r>
            <a:endParaRPr lang="en-US" sz="3600" dirty="0">
              <a:latin typeface="AR ESSENCE" pitchFamily="2" charset="0"/>
            </a:endParaRPr>
          </a:p>
          <a:p>
            <a:pPr algn="just">
              <a:buNone/>
            </a:pPr>
            <a:r>
              <a:rPr lang="en-US" sz="3600" dirty="0" smtClean="0">
                <a:latin typeface="AR ESSENCE" pitchFamily="2" charset="0"/>
              </a:rPr>
              <a:t>	b. </a:t>
            </a:r>
            <a:r>
              <a:rPr lang="en-US" sz="3600" dirty="0">
                <a:latin typeface="AR ESSENCE" pitchFamily="2" charset="0"/>
              </a:rPr>
              <a:t>Discuss the results with a </a:t>
            </a:r>
            <a:r>
              <a:rPr lang="en-US" sz="3600" dirty="0" smtClean="0">
                <a:latin typeface="AR ESSENCE" pitchFamily="2" charset="0"/>
              </a:rPr>
              <a:t>partner and/or the class.</a:t>
            </a:r>
            <a:endParaRPr lang="en-US" sz="3600" dirty="0">
              <a:latin typeface="AR ESSENCE" pitchFamily="2" charset="0"/>
            </a:endParaRPr>
          </a:p>
          <a:p>
            <a:pPr algn="r">
              <a:buNone/>
            </a:pPr>
            <a:r>
              <a:rPr lang="pt-PT" sz="3600" dirty="0" smtClean="0">
                <a:latin typeface="AR ESSENCE" pitchFamily="2" charset="0"/>
              </a:rPr>
              <a:t>GOOD WORK!!!</a:t>
            </a:r>
            <a:endParaRPr lang="pt-PT" sz="3600" dirty="0">
              <a:latin typeface="AR ESSENCE" pitchFamily="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err="1" smtClean="0">
                <a:solidFill>
                  <a:schemeClr val="tx1"/>
                </a:solidFill>
                <a:latin typeface="Akbar" pitchFamily="2" charset="0"/>
              </a:rPr>
              <a:t>Writing</a:t>
            </a:r>
            <a:r>
              <a:rPr lang="pt-PT" b="1" dirty="0" smtClean="0">
                <a:solidFill>
                  <a:schemeClr val="tx1"/>
                </a:solidFill>
                <a:latin typeface="Akbar" pitchFamily="2" charset="0"/>
              </a:rPr>
              <a:t> a comment</a:t>
            </a:r>
            <a:r>
              <a:rPr lang="pt-PT" dirty="0" smtClean="0">
                <a:solidFill>
                  <a:schemeClr val="tx1"/>
                </a:solidFill>
                <a:latin typeface="Akbar" pitchFamily="2" charset="0"/>
              </a:rPr>
              <a:t/>
            </a:r>
            <a:br>
              <a:rPr lang="pt-PT" dirty="0" smtClean="0">
                <a:solidFill>
                  <a:schemeClr val="tx1"/>
                </a:solidFill>
                <a:latin typeface="Akbar" pitchFamily="2" charset="0"/>
              </a:rPr>
            </a:br>
            <a:endParaRPr lang="pt-PT" dirty="0">
              <a:latin typeface="Akbar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AR ESSENCE" pitchFamily="2" charset="0"/>
              </a:rPr>
              <a:t>You </a:t>
            </a:r>
            <a:r>
              <a:rPr lang="en-US" dirty="0">
                <a:latin typeface="AR ESSENCE" pitchFamily="2" charset="0"/>
              </a:rPr>
              <a:t>will most often be asked to write argumentative comments where you present a number </a:t>
            </a:r>
            <a:r>
              <a:rPr lang="en-US" dirty="0" smtClean="0">
                <a:latin typeface="AR ESSENCE" pitchFamily="2" charset="0"/>
              </a:rPr>
              <a:t>of arguments </a:t>
            </a:r>
            <a:r>
              <a:rPr lang="en-US" dirty="0">
                <a:latin typeface="AR ESSENCE" pitchFamily="2" charset="0"/>
              </a:rPr>
              <a:t>for or against a certain opinion</a:t>
            </a:r>
            <a:r>
              <a:rPr lang="en-US" dirty="0" smtClean="0">
                <a:latin typeface="AR ESSENCE" pitchFamily="2" charset="0"/>
              </a:rPr>
              <a:t>.</a:t>
            </a:r>
          </a:p>
          <a:p>
            <a:pPr algn="just">
              <a:buNone/>
            </a:pPr>
            <a:r>
              <a:rPr lang="en-US" dirty="0" smtClean="0">
                <a:latin typeface="AR ESSENCE" pitchFamily="2" charset="0"/>
              </a:rPr>
              <a:t>	</a:t>
            </a:r>
            <a:r>
              <a:rPr lang="pt-PT" b="1" dirty="0" err="1" smtClean="0">
                <a:latin typeface="AR ESSENCE" pitchFamily="2" charset="0"/>
              </a:rPr>
              <a:t>Always</a:t>
            </a:r>
            <a:r>
              <a:rPr lang="pt-PT" b="1" dirty="0" smtClean="0">
                <a:latin typeface="AR ESSENCE" pitchFamily="2" charset="0"/>
              </a:rPr>
              <a:t> </a:t>
            </a:r>
            <a:r>
              <a:rPr lang="pt-PT" b="1" dirty="0" err="1">
                <a:latin typeface="AR ESSENCE" pitchFamily="2" charset="0"/>
              </a:rPr>
              <a:t>follow</a:t>
            </a:r>
            <a:r>
              <a:rPr lang="pt-PT" b="1" dirty="0">
                <a:latin typeface="AR ESSENCE" pitchFamily="2" charset="0"/>
              </a:rPr>
              <a:t> </a:t>
            </a:r>
            <a:r>
              <a:rPr lang="pt-PT" b="1" dirty="0" err="1">
                <a:latin typeface="AR ESSENCE" pitchFamily="2" charset="0"/>
              </a:rPr>
              <a:t>these</a:t>
            </a:r>
            <a:r>
              <a:rPr lang="pt-PT" b="1" dirty="0">
                <a:latin typeface="AR ESSENCE" pitchFamily="2" charset="0"/>
              </a:rPr>
              <a:t> </a:t>
            </a:r>
            <a:r>
              <a:rPr lang="pt-PT" b="1" dirty="0" err="1">
                <a:latin typeface="AR ESSENCE" pitchFamily="2" charset="0"/>
              </a:rPr>
              <a:t>steps</a:t>
            </a:r>
            <a:r>
              <a:rPr lang="pt-PT" b="1" dirty="0">
                <a:latin typeface="AR ESSENCE" pitchFamily="2" charset="0"/>
              </a:rPr>
              <a:t>:</a:t>
            </a:r>
          </a:p>
          <a:p>
            <a:pPr algn="just">
              <a:buNone/>
            </a:pPr>
            <a:r>
              <a:rPr lang="en-US" dirty="0" smtClean="0">
                <a:latin typeface="AR ESSENCE" pitchFamily="2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AR ESSENCE" pitchFamily="2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AR ESSENCE" pitchFamily="2" charset="0"/>
              </a:rPr>
              <a:t>. </a:t>
            </a:r>
            <a:r>
              <a:rPr lang="en-US" dirty="0" err="1">
                <a:solidFill>
                  <a:srgbClr val="FF0000"/>
                </a:solidFill>
                <a:latin typeface="AR ESSENCE" pitchFamily="2" charset="0"/>
              </a:rPr>
              <a:t>Analyse</a:t>
            </a:r>
            <a:r>
              <a:rPr lang="en-US" dirty="0">
                <a:solidFill>
                  <a:srgbClr val="FF0000"/>
                </a:solidFill>
                <a:latin typeface="AR ESSENCE" pitchFamily="2" charset="0"/>
              </a:rPr>
              <a:t> the topic. </a:t>
            </a:r>
            <a:r>
              <a:rPr lang="en-US" dirty="0">
                <a:latin typeface="AR ESSENCE" pitchFamily="2" charset="0"/>
              </a:rPr>
              <a:t>Make sure you know what the limitations of the topic are.</a:t>
            </a:r>
          </a:p>
          <a:p>
            <a:pPr algn="just">
              <a:buNone/>
            </a:pPr>
            <a:r>
              <a:rPr lang="en-US" dirty="0" smtClean="0">
                <a:latin typeface="AR ESSENCE" pitchFamily="2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AR ESSENCE" pitchFamily="2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AR ESSENCE" pitchFamily="2" charset="0"/>
              </a:rPr>
              <a:t>. Decide what your opinion about the topic is</a:t>
            </a:r>
            <a:r>
              <a:rPr lang="en-US" dirty="0">
                <a:latin typeface="AR ESSENCE" pitchFamily="2" charset="0"/>
              </a:rPr>
              <a:t>.</a:t>
            </a:r>
          </a:p>
          <a:p>
            <a:pPr algn="just">
              <a:buNone/>
            </a:pPr>
            <a:r>
              <a:rPr lang="en-US" dirty="0" smtClean="0">
                <a:latin typeface="AR ESSENCE" pitchFamily="2" charset="0"/>
              </a:rPr>
              <a:t>	3. </a:t>
            </a:r>
            <a:r>
              <a:rPr lang="en-US" dirty="0" smtClean="0">
                <a:solidFill>
                  <a:srgbClr val="FF0000"/>
                </a:solidFill>
                <a:latin typeface="AR ESSENCE" pitchFamily="2" charset="0"/>
              </a:rPr>
              <a:t>Find </a:t>
            </a:r>
            <a:r>
              <a:rPr lang="en-US" dirty="0">
                <a:solidFill>
                  <a:srgbClr val="FF0000"/>
                </a:solidFill>
                <a:latin typeface="AR ESSENCE" pitchFamily="2" charset="0"/>
              </a:rPr>
              <a:t>out arguments to support your opinion and those against your opinion</a:t>
            </a:r>
            <a:r>
              <a:rPr lang="en-US" dirty="0">
                <a:latin typeface="AR ESSENCE" pitchFamily="2" charset="0"/>
              </a:rPr>
              <a:t> (if the </a:t>
            </a:r>
            <a:r>
              <a:rPr lang="en-US" dirty="0" smtClean="0">
                <a:latin typeface="AR ESSENCE" pitchFamily="2" charset="0"/>
              </a:rPr>
              <a:t>topic requires </a:t>
            </a:r>
            <a:r>
              <a:rPr lang="en-US" dirty="0">
                <a:latin typeface="AR ESSENCE" pitchFamily="2" charset="0"/>
              </a:rPr>
              <a:t>you to present both sides).</a:t>
            </a:r>
          </a:p>
          <a:p>
            <a:pPr algn="just">
              <a:buNone/>
            </a:pPr>
            <a:r>
              <a:rPr lang="en-US" dirty="0" smtClean="0">
                <a:latin typeface="AR ESSENCE" pitchFamily="2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AR ESSENCE" pitchFamily="2" charset="0"/>
              </a:rPr>
              <a:t>4</a:t>
            </a:r>
            <a:r>
              <a:rPr lang="en-US" dirty="0">
                <a:solidFill>
                  <a:srgbClr val="FF0000"/>
                </a:solidFill>
                <a:latin typeface="AR ESSENCE" pitchFamily="2" charset="0"/>
              </a:rPr>
              <a:t>. Structure your ideas</a:t>
            </a:r>
            <a:r>
              <a:rPr lang="en-US" dirty="0">
                <a:latin typeface="AR ESSENCE" pitchFamily="2" charset="0"/>
              </a:rPr>
              <a:t>. You only need to write down a few words, but the structure </a:t>
            </a:r>
            <a:r>
              <a:rPr lang="en-US" dirty="0" smtClean="0">
                <a:latin typeface="AR ESSENCE" pitchFamily="2" charset="0"/>
              </a:rPr>
              <a:t>needs to </a:t>
            </a:r>
            <a:r>
              <a:rPr lang="en-US" dirty="0">
                <a:latin typeface="AR ESSENCE" pitchFamily="2" charset="0"/>
              </a:rPr>
              <a:t>be in your mind! See the example!</a:t>
            </a:r>
            <a:endParaRPr lang="pt-PT" dirty="0">
              <a:latin typeface="AR ESSENCE" pitchFamily="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 smtClean="0">
                <a:solidFill>
                  <a:schemeClr val="tx1"/>
                </a:solidFill>
                <a:latin typeface="Akbar" pitchFamily="2" charset="0"/>
              </a:rPr>
              <a:t>Writing</a:t>
            </a:r>
            <a:r>
              <a:rPr lang="pt-PT" b="1" dirty="0" smtClean="0">
                <a:solidFill>
                  <a:schemeClr val="tx1"/>
                </a:solidFill>
                <a:latin typeface="Akbar" pitchFamily="2" charset="0"/>
              </a:rPr>
              <a:t> a comment</a:t>
            </a:r>
            <a:endParaRPr lang="pt-PT" dirty="0">
              <a:latin typeface="Akbar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b="1" dirty="0" smtClean="0"/>
              <a:t>	</a:t>
            </a:r>
            <a:r>
              <a:rPr lang="en-US" sz="3800" b="1" u="sng" dirty="0" smtClean="0">
                <a:latin typeface="AR ESSENCE" pitchFamily="2" charset="0"/>
              </a:rPr>
              <a:t>Example</a:t>
            </a:r>
            <a:r>
              <a:rPr lang="en-US" sz="3800" dirty="0" smtClean="0">
                <a:latin typeface="AR ESSENCE" pitchFamily="2" charset="0"/>
              </a:rPr>
              <a:t> </a:t>
            </a:r>
          </a:p>
          <a:p>
            <a:pPr algn="just">
              <a:buNone/>
            </a:pPr>
            <a:r>
              <a:rPr lang="en-US" sz="3800" b="1" dirty="0">
                <a:latin typeface="AR ESSENCE" pitchFamily="2" charset="0"/>
              </a:rPr>
              <a:t>	</a:t>
            </a:r>
            <a:r>
              <a:rPr lang="en-US" sz="3800" b="1" dirty="0" smtClean="0">
                <a:latin typeface="AR ESSENCE" pitchFamily="2" charset="0"/>
              </a:rPr>
              <a:t>Topic</a:t>
            </a:r>
            <a:r>
              <a:rPr lang="en-US" sz="3800" b="1" dirty="0">
                <a:latin typeface="AR ESSENCE" pitchFamily="2" charset="0"/>
              </a:rPr>
              <a:t>: Everyone should be forced to wear pink. Do you agree?</a:t>
            </a:r>
          </a:p>
          <a:p>
            <a:pPr algn="just">
              <a:buNone/>
            </a:pPr>
            <a:endParaRPr lang="en-US" sz="3800" dirty="0" smtClean="0">
              <a:latin typeface="AR ESSENCE" pitchFamily="2" charset="0"/>
            </a:endParaRPr>
          </a:p>
          <a:p>
            <a:pPr algn="just">
              <a:buNone/>
            </a:pPr>
            <a:r>
              <a:rPr lang="en-US" sz="3800" dirty="0">
                <a:latin typeface="AR ESSENCE" pitchFamily="2" charset="0"/>
              </a:rPr>
              <a:t>	</a:t>
            </a:r>
            <a:r>
              <a:rPr lang="en-US" sz="3800" b="1" dirty="0" smtClean="0">
                <a:latin typeface="AR ESSENCE" pitchFamily="2" charset="0"/>
              </a:rPr>
              <a:t>My </a:t>
            </a:r>
            <a:r>
              <a:rPr lang="en-US" sz="3800" b="1" dirty="0">
                <a:latin typeface="AR ESSENCE" pitchFamily="2" charset="0"/>
              </a:rPr>
              <a:t>opinion</a:t>
            </a:r>
            <a:r>
              <a:rPr lang="en-US" sz="3800" dirty="0">
                <a:latin typeface="AR ESSENCE" pitchFamily="2" charset="0"/>
              </a:rPr>
              <a:t>: </a:t>
            </a:r>
            <a:r>
              <a:rPr lang="en-US" sz="3800" b="1" dirty="0">
                <a:solidFill>
                  <a:srgbClr val="FF0066"/>
                </a:solidFill>
                <a:latin typeface="AR ESSENCE" pitchFamily="2" charset="0"/>
              </a:rPr>
              <a:t>I don’t agree at all</a:t>
            </a:r>
            <a:r>
              <a:rPr lang="en-US" sz="3800" b="1" dirty="0" smtClean="0">
                <a:solidFill>
                  <a:srgbClr val="FF0066"/>
                </a:solidFill>
                <a:latin typeface="AR ESSENCE" pitchFamily="2" charset="0"/>
              </a:rPr>
              <a:t>!</a:t>
            </a:r>
          </a:p>
          <a:p>
            <a:pPr algn="just">
              <a:buNone/>
            </a:pPr>
            <a:endParaRPr lang="en-US" sz="3800" dirty="0">
              <a:latin typeface="AR ESSENCE" pitchFamily="2" charset="0"/>
            </a:endParaRPr>
          </a:p>
          <a:p>
            <a:pPr algn="just"/>
            <a:r>
              <a:rPr lang="en-US" sz="3800" b="1" dirty="0">
                <a:latin typeface="AR ESSENCE" pitchFamily="2" charset="0"/>
              </a:rPr>
              <a:t>Introduction:</a:t>
            </a:r>
            <a:r>
              <a:rPr lang="en-US" sz="3800" dirty="0">
                <a:latin typeface="AR ESSENCE" pitchFamily="2" charset="0"/>
              </a:rPr>
              <a:t> </a:t>
            </a:r>
            <a:r>
              <a:rPr lang="en-US" sz="3800" b="1" dirty="0">
                <a:solidFill>
                  <a:srgbClr val="FF0066"/>
                </a:solidFill>
                <a:latin typeface="AR ESSENCE" pitchFamily="2" charset="0"/>
              </a:rPr>
              <a:t>Some people say that pink is the only </a:t>
            </a:r>
            <a:r>
              <a:rPr lang="en-US" sz="3800" b="1" dirty="0" err="1">
                <a:solidFill>
                  <a:srgbClr val="FF0066"/>
                </a:solidFill>
                <a:latin typeface="AR ESSENCE" pitchFamily="2" charset="0"/>
              </a:rPr>
              <a:t>colour</a:t>
            </a:r>
            <a:r>
              <a:rPr lang="en-US" sz="3800" b="1" dirty="0">
                <a:solidFill>
                  <a:srgbClr val="FF0066"/>
                </a:solidFill>
                <a:latin typeface="AR ESSENCE" pitchFamily="2" charset="0"/>
              </a:rPr>
              <a:t> to wear</a:t>
            </a:r>
            <a:r>
              <a:rPr lang="en-US" sz="3800" b="1" dirty="0" smtClean="0">
                <a:solidFill>
                  <a:srgbClr val="FF0066"/>
                </a:solidFill>
                <a:latin typeface="AR ESSENCE" pitchFamily="2" charset="0"/>
              </a:rPr>
              <a:t>.</a:t>
            </a:r>
            <a:endParaRPr lang="en-US" sz="3800" b="1" dirty="0">
              <a:solidFill>
                <a:srgbClr val="FF0066"/>
              </a:solidFill>
              <a:latin typeface="AR ESSENCE" pitchFamily="2" charset="0"/>
            </a:endParaRPr>
          </a:p>
          <a:p>
            <a:pPr algn="just"/>
            <a:r>
              <a:rPr lang="en-US" sz="3800" b="1" dirty="0">
                <a:latin typeface="AR ESSENCE" pitchFamily="2" charset="0"/>
              </a:rPr>
              <a:t>Argument for the opinion: </a:t>
            </a:r>
            <a:r>
              <a:rPr lang="en-US" sz="3800" b="1" dirty="0">
                <a:solidFill>
                  <a:srgbClr val="FF0066"/>
                </a:solidFill>
                <a:latin typeface="AR ESSENCE" pitchFamily="2" charset="0"/>
              </a:rPr>
              <a:t>Pink is the most popular </a:t>
            </a:r>
            <a:r>
              <a:rPr lang="en-US" sz="3800" b="1" dirty="0" err="1">
                <a:solidFill>
                  <a:srgbClr val="FF0066"/>
                </a:solidFill>
                <a:latin typeface="AR ESSENCE" pitchFamily="2" charset="0"/>
              </a:rPr>
              <a:t>colour</a:t>
            </a:r>
            <a:r>
              <a:rPr lang="en-US" sz="3800" b="1" dirty="0">
                <a:solidFill>
                  <a:srgbClr val="FF0066"/>
                </a:solidFill>
                <a:latin typeface="AR ESSENCE" pitchFamily="2" charset="0"/>
              </a:rPr>
              <a:t> for clothes anyway</a:t>
            </a:r>
            <a:r>
              <a:rPr lang="en-US" sz="3800" b="1" dirty="0" smtClean="0">
                <a:solidFill>
                  <a:srgbClr val="FF0066"/>
                </a:solidFill>
                <a:latin typeface="AR ESSENCE" pitchFamily="2" charset="0"/>
              </a:rPr>
              <a:t>.</a:t>
            </a:r>
            <a:endParaRPr lang="en-US" sz="3800" b="1" dirty="0">
              <a:solidFill>
                <a:srgbClr val="FF0066"/>
              </a:solidFill>
              <a:latin typeface="AR ESSENCE" pitchFamily="2" charset="0"/>
            </a:endParaRPr>
          </a:p>
          <a:p>
            <a:pPr algn="just"/>
            <a:r>
              <a:rPr lang="en-US" sz="3800" b="1" dirty="0">
                <a:latin typeface="AR ESSENCE" pitchFamily="2" charset="0"/>
              </a:rPr>
              <a:t>Example supporting the argument:</a:t>
            </a:r>
            <a:r>
              <a:rPr lang="en-US" sz="3800" dirty="0">
                <a:latin typeface="AR ESSENCE" pitchFamily="2" charset="0"/>
              </a:rPr>
              <a:t> </a:t>
            </a:r>
            <a:r>
              <a:rPr lang="en-US" sz="3800" b="1" dirty="0">
                <a:solidFill>
                  <a:srgbClr val="FF0066"/>
                </a:solidFill>
                <a:latin typeface="AR ESSENCE" pitchFamily="2" charset="0"/>
              </a:rPr>
              <a:t>Little girls as well as </a:t>
            </a:r>
            <a:r>
              <a:rPr lang="en-US" sz="3800" b="1" dirty="0" smtClean="0">
                <a:solidFill>
                  <a:srgbClr val="FF0066"/>
                </a:solidFill>
                <a:latin typeface="AR ESSENCE" pitchFamily="2" charset="0"/>
              </a:rPr>
              <a:t>fashion designers </a:t>
            </a:r>
            <a:r>
              <a:rPr lang="en-US" sz="3800" b="1" dirty="0">
                <a:solidFill>
                  <a:srgbClr val="FF0066"/>
                </a:solidFill>
                <a:latin typeface="AR ESSENCE" pitchFamily="2" charset="0"/>
              </a:rPr>
              <a:t>from all over the world prefer pink</a:t>
            </a:r>
            <a:r>
              <a:rPr lang="en-US" sz="3800" b="1" dirty="0" smtClean="0">
                <a:solidFill>
                  <a:srgbClr val="FF0066"/>
                </a:solidFill>
                <a:latin typeface="AR ESSENCE" pitchFamily="2" charset="0"/>
              </a:rPr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 smtClean="0">
                <a:solidFill>
                  <a:schemeClr val="tx1"/>
                </a:solidFill>
                <a:latin typeface="Akbar" pitchFamily="2" charset="0"/>
              </a:rPr>
              <a:t>Writing</a:t>
            </a:r>
            <a:r>
              <a:rPr lang="pt-PT" b="1" dirty="0" smtClean="0">
                <a:solidFill>
                  <a:schemeClr val="tx1"/>
                </a:solidFill>
                <a:latin typeface="Akbar" pitchFamily="2" charset="0"/>
              </a:rPr>
              <a:t> a comment</a:t>
            </a:r>
            <a:endParaRPr lang="pt-PT" dirty="0">
              <a:latin typeface="Akbar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>
                <a:latin typeface="AR ESSENCE" pitchFamily="2" charset="0"/>
              </a:rPr>
              <a:t>Arguments against the opinion:</a:t>
            </a:r>
            <a:r>
              <a:rPr lang="en-US" dirty="0" smtClean="0">
                <a:latin typeface="AR ESSENCE" pitchFamily="2" charset="0"/>
              </a:rPr>
              <a:t> </a:t>
            </a:r>
            <a:r>
              <a:rPr lang="en-US" b="1" dirty="0" smtClean="0">
                <a:solidFill>
                  <a:srgbClr val="FF0066"/>
                </a:solidFill>
                <a:latin typeface="AR ESSENCE" pitchFamily="2" charset="0"/>
              </a:rPr>
              <a:t>However, freedom of choice is a very important </a:t>
            </a:r>
            <a:r>
              <a:rPr lang="pt-PT" b="1" dirty="0" err="1" smtClean="0">
                <a:solidFill>
                  <a:srgbClr val="FF0066"/>
                </a:solidFill>
                <a:latin typeface="AR ESSENCE" pitchFamily="2" charset="0"/>
              </a:rPr>
              <a:t>value</a:t>
            </a:r>
            <a:r>
              <a:rPr lang="pt-PT" b="1" dirty="0" smtClean="0">
                <a:solidFill>
                  <a:srgbClr val="FF0066"/>
                </a:solidFill>
                <a:latin typeface="AR ESSENCE" pitchFamily="2" charset="0"/>
              </a:rPr>
              <a:t> </a:t>
            </a:r>
            <a:r>
              <a:rPr lang="pt-PT" b="1" dirty="0" err="1" smtClean="0">
                <a:solidFill>
                  <a:srgbClr val="FF0066"/>
                </a:solidFill>
                <a:latin typeface="AR ESSENCE" pitchFamily="2" charset="0"/>
              </a:rPr>
              <a:t>in</a:t>
            </a:r>
            <a:r>
              <a:rPr lang="pt-PT" b="1" dirty="0" smtClean="0">
                <a:solidFill>
                  <a:srgbClr val="FF0066"/>
                </a:solidFill>
                <a:latin typeface="AR ESSENCE" pitchFamily="2" charset="0"/>
              </a:rPr>
              <a:t> </a:t>
            </a:r>
            <a:r>
              <a:rPr lang="pt-PT" b="1" dirty="0" err="1" smtClean="0">
                <a:solidFill>
                  <a:srgbClr val="FF0066"/>
                </a:solidFill>
                <a:latin typeface="AR ESSENCE" pitchFamily="2" charset="0"/>
              </a:rPr>
              <a:t>our</a:t>
            </a:r>
            <a:r>
              <a:rPr lang="pt-PT" b="1" dirty="0" smtClean="0">
                <a:solidFill>
                  <a:srgbClr val="FF0066"/>
                </a:solidFill>
                <a:latin typeface="AR ESSENCE" pitchFamily="2" charset="0"/>
              </a:rPr>
              <a:t> </a:t>
            </a:r>
            <a:r>
              <a:rPr lang="pt-PT" b="1" dirty="0" err="1" smtClean="0">
                <a:solidFill>
                  <a:srgbClr val="FF0066"/>
                </a:solidFill>
                <a:latin typeface="AR ESSENCE" pitchFamily="2" charset="0"/>
              </a:rPr>
              <a:t>society</a:t>
            </a:r>
            <a:r>
              <a:rPr lang="pt-PT" b="1" dirty="0" smtClean="0">
                <a:solidFill>
                  <a:srgbClr val="FF0066"/>
                </a:solidFill>
                <a:latin typeface="AR ESSENCE" pitchFamily="2" charset="0"/>
              </a:rPr>
              <a:t>.</a:t>
            </a:r>
          </a:p>
          <a:p>
            <a:pPr algn="just"/>
            <a:endParaRPr lang="pt-PT" dirty="0" smtClean="0">
              <a:latin typeface="AR ESSENCE" pitchFamily="2" charset="0"/>
            </a:endParaRPr>
          </a:p>
          <a:p>
            <a:pPr algn="just"/>
            <a:r>
              <a:rPr lang="en-US" b="1" dirty="0" smtClean="0">
                <a:latin typeface="AR ESSENCE" pitchFamily="2" charset="0"/>
              </a:rPr>
              <a:t>Example supporting this argument: </a:t>
            </a:r>
            <a:r>
              <a:rPr lang="en-US" b="1" dirty="0" smtClean="0">
                <a:solidFill>
                  <a:srgbClr val="FF0066"/>
                </a:solidFill>
                <a:latin typeface="AR ESSENCE" pitchFamily="2" charset="0"/>
              </a:rPr>
              <a:t>We have fought long and hard for the right to vote and for equal opportunities.</a:t>
            </a:r>
          </a:p>
          <a:p>
            <a:pPr algn="just"/>
            <a:endParaRPr lang="en-US" dirty="0" smtClean="0">
              <a:latin typeface="AR ESSENCE" pitchFamily="2" charset="0"/>
            </a:endParaRPr>
          </a:p>
          <a:p>
            <a:pPr algn="just"/>
            <a:r>
              <a:rPr lang="en-US" b="1" dirty="0" smtClean="0">
                <a:latin typeface="AR ESSENCE" pitchFamily="2" charset="0"/>
              </a:rPr>
              <a:t>Conclusion stating your opinion:</a:t>
            </a:r>
            <a:r>
              <a:rPr lang="en-US" dirty="0" smtClean="0">
                <a:latin typeface="AR ESSENCE" pitchFamily="2" charset="0"/>
              </a:rPr>
              <a:t> </a:t>
            </a:r>
            <a:r>
              <a:rPr lang="en-US" b="1" dirty="0" smtClean="0">
                <a:solidFill>
                  <a:srgbClr val="FF0066"/>
                </a:solidFill>
                <a:latin typeface="AR ESSENCE" pitchFamily="2" charset="0"/>
              </a:rPr>
              <a:t>Consequently, I am convinced it is ridiculous to give up our freedom for a compulsory dress code.</a:t>
            </a:r>
            <a:endParaRPr lang="pt-PT" b="1" dirty="0" smtClean="0">
              <a:solidFill>
                <a:srgbClr val="FF0066"/>
              </a:solidFill>
              <a:latin typeface="AR ESSENCE" pitchFamily="2" charset="0"/>
            </a:endParaRPr>
          </a:p>
          <a:p>
            <a:endParaRPr lang="pt-P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 smtClean="0">
                <a:solidFill>
                  <a:schemeClr val="tx1"/>
                </a:solidFill>
                <a:latin typeface="Akbar" pitchFamily="2" charset="0"/>
              </a:rPr>
              <a:t>Writing</a:t>
            </a:r>
            <a:r>
              <a:rPr lang="pt-PT" b="1" dirty="0" smtClean="0">
                <a:solidFill>
                  <a:schemeClr val="tx1"/>
                </a:solidFill>
                <a:latin typeface="Akbar" pitchFamily="2" charset="0"/>
              </a:rPr>
              <a:t> a comment</a:t>
            </a:r>
            <a:endParaRPr lang="pt-PT" dirty="0">
              <a:latin typeface="Akbar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rgbClr val="FF0000"/>
                </a:solidFill>
                <a:latin typeface="AR ESSENCE" pitchFamily="2" charset="0"/>
              </a:rPr>
              <a:t>5. Write the comment. </a:t>
            </a:r>
            <a:r>
              <a:rPr lang="en-US" dirty="0">
                <a:latin typeface="AR ESSENCE" pitchFamily="2" charset="0"/>
              </a:rPr>
              <a:t>Use </a:t>
            </a:r>
            <a:r>
              <a:rPr lang="en-US" dirty="0" smtClean="0">
                <a:solidFill>
                  <a:srgbClr val="FF0000"/>
                </a:solidFill>
                <a:latin typeface="AR ESSENCE" pitchFamily="2" charset="0"/>
              </a:rPr>
              <a:t>connectors</a:t>
            </a:r>
            <a:r>
              <a:rPr lang="en-US" dirty="0" smtClean="0">
                <a:latin typeface="AR ESSENCE" pitchFamily="2" charset="0"/>
              </a:rPr>
              <a:t> to </a:t>
            </a:r>
            <a:r>
              <a:rPr lang="en-US" dirty="0">
                <a:latin typeface="AR ESSENCE" pitchFamily="2" charset="0"/>
              </a:rPr>
              <a:t>link your sentences in </a:t>
            </a:r>
            <a:r>
              <a:rPr lang="en-US" dirty="0" smtClean="0">
                <a:latin typeface="AR ESSENCE" pitchFamily="2" charset="0"/>
              </a:rPr>
              <a:t>the </a:t>
            </a:r>
            <a:r>
              <a:rPr lang="pt-PT" dirty="0" err="1" smtClean="0">
                <a:latin typeface="AR ESSENCE" pitchFamily="2" charset="0"/>
              </a:rPr>
              <a:t>most</a:t>
            </a:r>
            <a:r>
              <a:rPr lang="pt-PT" dirty="0" smtClean="0">
                <a:latin typeface="AR ESSENCE" pitchFamily="2" charset="0"/>
              </a:rPr>
              <a:t> </a:t>
            </a:r>
            <a:r>
              <a:rPr lang="pt-PT" dirty="0" err="1">
                <a:latin typeface="AR ESSENCE" pitchFamily="2" charset="0"/>
              </a:rPr>
              <a:t>logical</a:t>
            </a:r>
            <a:r>
              <a:rPr lang="pt-PT" dirty="0">
                <a:latin typeface="AR ESSENCE" pitchFamily="2" charset="0"/>
              </a:rPr>
              <a:t> </a:t>
            </a:r>
            <a:r>
              <a:rPr lang="pt-PT" dirty="0" err="1">
                <a:latin typeface="AR ESSENCE" pitchFamily="2" charset="0"/>
              </a:rPr>
              <a:t>way</a:t>
            </a:r>
            <a:r>
              <a:rPr lang="pt-PT" dirty="0" smtClean="0">
                <a:latin typeface="AR ESSENCE" pitchFamily="2" charset="0"/>
              </a:rPr>
              <a:t>.</a:t>
            </a:r>
          </a:p>
          <a:p>
            <a:pPr algn="just">
              <a:buNone/>
            </a:pPr>
            <a:endParaRPr lang="pt-PT" dirty="0">
              <a:latin typeface="AR ESSENCE" pitchFamily="2" charset="0"/>
            </a:endParaRPr>
          </a:p>
          <a:p>
            <a:pPr algn="just"/>
            <a:r>
              <a:rPr lang="en-US" dirty="0">
                <a:solidFill>
                  <a:srgbClr val="FF0000"/>
                </a:solidFill>
                <a:latin typeface="AR ESSENCE" pitchFamily="2" charset="0"/>
              </a:rPr>
              <a:t>6. Read your comment again and correct any mistakes you find. </a:t>
            </a:r>
            <a:r>
              <a:rPr lang="en-US" dirty="0">
                <a:latin typeface="AR ESSENCE" pitchFamily="2" charset="0"/>
              </a:rPr>
              <a:t>It is often easier to spot </a:t>
            </a:r>
            <a:r>
              <a:rPr lang="en-US" dirty="0" smtClean="0">
                <a:latin typeface="AR ESSENCE" pitchFamily="2" charset="0"/>
              </a:rPr>
              <a:t>the mistakes </a:t>
            </a:r>
            <a:r>
              <a:rPr lang="en-US" dirty="0">
                <a:latin typeface="AR ESSENCE" pitchFamily="2" charset="0"/>
              </a:rPr>
              <a:t>when you “read the text out loud in your head”.</a:t>
            </a:r>
            <a:endParaRPr lang="pt-PT" dirty="0">
              <a:latin typeface="AR ESSENCE" pitchFamily="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err="1" smtClean="0">
                <a:latin typeface="Akbar" pitchFamily="2" charset="0"/>
              </a:rPr>
              <a:t>Expressing</a:t>
            </a:r>
            <a:r>
              <a:rPr lang="pt-PT" b="1" dirty="0" smtClean="0">
                <a:latin typeface="Akbar" pitchFamily="2" charset="0"/>
              </a:rPr>
              <a:t> </a:t>
            </a:r>
            <a:r>
              <a:rPr lang="pt-PT" b="1" dirty="0" err="1">
                <a:latin typeface="Akbar" pitchFamily="2" charset="0"/>
              </a:rPr>
              <a:t>your</a:t>
            </a:r>
            <a:r>
              <a:rPr lang="pt-PT" b="1" dirty="0">
                <a:latin typeface="Akbar" pitchFamily="2" charset="0"/>
              </a:rPr>
              <a:t> </a:t>
            </a:r>
            <a:r>
              <a:rPr lang="pt-PT" b="1" dirty="0" err="1">
                <a:latin typeface="Akbar" pitchFamily="2" charset="0"/>
              </a:rPr>
              <a:t>opinion</a:t>
            </a:r>
            <a:endParaRPr lang="pt-PT" dirty="0">
              <a:latin typeface="Akbar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52528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dirty="0">
                <a:latin typeface="AR ESSENCE" pitchFamily="2" charset="0"/>
              </a:rPr>
              <a:t>Giving an opinion: </a:t>
            </a:r>
            <a:r>
              <a:rPr lang="en-US" i="1" dirty="0">
                <a:latin typeface="AR ESSENCE" pitchFamily="2" charset="0"/>
              </a:rPr>
              <a:t>I believe/feel/think that …, In my opinion …, I would like to put forward </a:t>
            </a:r>
            <a:r>
              <a:rPr lang="en-US" i="1" dirty="0" smtClean="0">
                <a:latin typeface="AR ESSENCE" pitchFamily="2" charset="0"/>
              </a:rPr>
              <a:t>the view </a:t>
            </a:r>
            <a:r>
              <a:rPr lang="en-US" i="1" dirty="0">
                <a:latin typeface="AR ESSENCE" pitchFamily="2" charset="0"/>
              </a:rPr>
              <a:t>that …, Generally speaking, I would say</a:t>
            </a:r>
            <a:r>
              <a:rPr lang="en-US" i="1" dirty="0" smtClean="0">
                <a:latin typeface="AR ESSENCE" pitchFamily="2" charset="0"/>
              </a:rPr>
              <a:t>…,</a:t>
            </a:r>
          </a:p>
          <a:p>
            <a:pPr algn="just"/>
            <a:endParaRPr lang="en-US" i="1" dirty="0" smtClean="0"/>
          </a:p>
          <a:p>
            <a:pPr algn="just">
              <a:buNone/>
            </a:pPr>
            <a:r>
              <a:rPr lang="en-US" b="1" dirty="0" smtClean="0">
                <a:solidFill>
                  <a:srgbClr val="FF0066"/>
                </a:solidFill>
              </a:rPr>
              <a:t>→ </a:t>
            </a:r>
            <a:r>
              <a:rPr lang="en-US" b="1" dirty="0">
                <a:solidFill>
                  <a:srgbClr val="FF0066"/>
                </a:solidFill>
                <a:latin typeface="Akbar" pitchFamily="2" charset="0"/>
              </a:rPr>
              <a:t>I would like to put forward the view that pink is a </a:t>
            </a:r>
            <a:r>
              <a:rPr lang="en-US" b="1" dirty="0" err="1">
                <a:solidFill>
                  <a:srgbClr val="FF0066"/>
                </a:solidFill>
                <a:latin typeface="Akbar" pitchFamily="2" charset="0"/>
              </a:rPr>
              <a:t>colour</a:t>
            </a:r>
            <a:r>
              <a:rPr lang="en-US" b="1" dirty="0">
                <a:solidFill>
                  <a:srgbClr val="FF0066"/>
                </a:solidFill>
                <a:latin typeface="Akbar" pitchFamily="2" charset="0"/>
              </a:rPr>
              <a:t> that suits all complexions</a:t>
            </a: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.</a:t>
            </a:r>
            <a:endParaRPr lang="en-US" b="1" dirty="0">
              <a:solidFill>
                <a:srgbClr val="FF0066"/>
              </a:solidFill>
              <a:latin typeface="Akbar" pitchFamily="2" charset="0"/>
            </a:endParaRPr>
          </a:p>
          <a:p>
            <a:pPr algn="just">
              <a:buNone/>
            </a:pPr>
            <a:r>
              <a:rPr lang="en-US" b="1" dirty="0" smtClean="0">
                <a:solidFill>
                  <a:srgbClr val="FF0066"/>
                </a:solidFill>
              </a:rPr>
              <a:t>→ </a:t>
            </a:r>
            <a:r>
              <a:rPr lang="en-US" b="1" dirty="0">
                <a:solidFill>
                  <a:srgbClr val="FF0066"/>
                </a:solidFill>
                <a:latin typeface="Akbar" pitchFamily="2" charset="0"/>
              </a:rPr>
              <a:t>I strongly believe that pink is the only </a:t>
            </a:r>
            <a:r>
              <a:rPr lang="en-US" b="1" dirty="0" err="1">
                <a:solidFill>
                  <a:srgbClr val="FF0066"/>
                </a:solidFill>
                <a:latin typeface="Akbar" pitchFamily="2" charset="0"/>
              </a:rPr>
              <a:t>colour</a:t>
            </a:r>
            <a:r>
              <a:rPr lang="en-US" b="1" dirty="0">
                <a:solidFill>
                  <a:srgbClr val="FF0066"/>
                </a:solidFill>
                <a:latin typeface="Akbar" pitchFamily="2" charset="0"/>
              </a:rPr>
              <a:t> that appeals to both young people </a:t>
            </a: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and </a:t>
            </a:r>
            <a:r>
              <a:rPr lang="pt-PT" b="1" dirty="0" err="1" smtClean="0">
                <a:solidFill>
                  <a:srgbClr val="FF0066"/>
                </a:solidFill>
                <a:latin typeface="Akbar" pitchFamily="2" charset="0"/>
              </a:rPr>
              <a:t>adults</a:t>
            </a:r>
            <a:r>
              <a:rPr lang="pt-PT" b="1" dirty="0" smtClean="0">
                <a:solidFill>
                  <a:srgbClr val="FF0066"/>
                </a:solidFill>
                <a:latin typeface="Akbar" pitchFamily="2" charset="0"/>
              </a:rPr>
              <a:t>.</a:t>
            </a:r>
            <a:endParaRPr lang="pt-PT" b="1" dirty="0">
              <a:solidFill>
                <a:srgbClr val="FF0066"/>
              </a:solidFill>
              <a:latin typeface="Akb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 smtClean="0">
                <a:latin typeface="Akbar" pitchFamily="2" charset="0"/>
              </a:rPr>
              <a:t>Expressing</a:t>
            </a:r>
            <a:r>
              <a:rPr lang="pt-PT" b="1" dirty="0" smtClean="0">
                <a:latin typeface="Akbar" pitchFamily="2" charset="0"/>
              </a:rPr>
              <a:t> </a:t>
            </a:r>
            <a:r>
              <a:rPr lang="pt-PT" b="1" dirty="0" err="1" smtClean="0">
                <a:latin typeface="Akbar" pitchFamily="2" charset="0"/>
              </a:rPr>
              <a:t>your</a:t>
            </a:r>
            <a:r>
              <a:rPr lang="pt-PT" b="1" dirty="0" smtClean="0">
                <a:latin typeface="Akbar" pitchFamily="2" charset="0"/>
              </a:rPr>
              <a:t> </a:t>
            </a:r>
            <a:r>
              <a:rPr lang="pt-PT" b="1" dirty="0" err="1" smtClean="0">
                <a:latin typeface="Akbar" pitchFamily="2" charset="0"/>
              </a:rPr>
              <a:t>opinion</a:t>
            </a:r>
            <a:endParaRPr lang="pt-PT" dirty="0">
              <a:latin typeface="Akbar" pitchFamily="2" charset="0"/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667744"/>
                <a:gridCol w="2818656"/>
              </a:tblGrid>
              <a:tr h="506473">
                <a:tc>
                  <a:txBody>
                    <a:bodyPr/>
                    <a:lstStyle/>
                    <a:p>
                      <a:r>
                        <a:rPr lang="pt-PT" sz="2000" b="1" kern="1200" baseline="0" dirty="0" smtClean="0">
                          <a:solidFill>
                            <a:schemeClr val="lt1"/>
                          </a:solidFill>
                          <a:latin typeface="Akbar" pitchFamily="2" charset="0"/>
                          <a:ea typeface="+mn-ea"/>
                          <a:cs typeface="+mn-cs"/>
                        </a:rPr>
                        <a:t>AGREEING</a:t>
                      </a:r>
                      <a:endParaRPr lang="pt-PT" sz="2000" dirty="0">
                        <a:latin typeface="Akba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b="1" kern="1200" baseline="0" dirty="0" smtClean="0">
                          <a:solidFill>
                            <a:schemeClr val="lt1"/>
                          </a:solidFill>
                          <a:latin typeface="Akbar" pitchFamily="2" charset="0"/>
                          <a:ea typeface="+mn-ea"/>
                          <a:cs typeface="+mn-cs"/>
                        </a:rPr>
                        <a:t>BEING UNDECIDED</a:t>
                      </a:r>
                      <a:endParaRPr lang="pt-PT" sz="2000" dirty="0">
                        <a:latin typeface="Akba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b="1" kern="1200" baseline="0" dirty="0" smtClean="0">
                          <a:solidFill>
                            <a:schemeClr val="lt1"/>
                          </a:solidFill>
                          <a:latin typeface="Akbar" pitchFamily="2" charset="0"/>
                          <a:ea typeface="+mn-ea"/>
                          <a:cs typeface="+mn-cs"/>
                        </a:rPr>
                        <a:t>DISAGREEING</a:t>
                      </a:r>
                      <a:endParaRPr lang="pt-PT" sz="2000" dirty="0">
                        <a:latin typeface="Akbar" pitchFamily="2" charset="0"/>
                      </a:endParaRPr>
                    </a:p>
                  </a:txBody>
                  <a:tcPr/>
                </a:tc>
              </a:tr>
              <a:tr h="4246055"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I agree with the argument that … /</a:t>
                      </a:r>
                    </a:p>
                    <a:p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with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view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that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AR ESSENCE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I would support the argument that …</a:t>
                      </a: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AR ESSENCE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I 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also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think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endParaRPr lang="pt-PT" sz="2400" kern="1200" baseline="0" dirty="0" smtClean="0">
                        <a:solidFill>
                          <a:schemeClr val="dk1"/>
                        </a:solidFill>
                        <a:latin typeface="AR ESSENCE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I am in agreement with the author.</a:t>
                      </a:r>
                      <a:endParaRPr lang="pt-PT" sz="2400" dirty="0">
                        <a:latin typeface="AR ESSENC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I 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am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undecided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about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endParaRPr lang="pt-PT" sz="2400" kern="1200" baseline="0" dirty="0" smtClean="0">
                        <a:solidFill>
                          <a:schemeClr val="dk1"/>
                        </a:solidFill>
                        <a:latin typeface="AR ESSENCE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I am in two minds about …</a:t>
                      </a: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AR ESSENCE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On the one hand … on the other 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hand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endParaRPr lang="pt-PT" sz="2400" kern="1200" baseline="0" dirty="0" smtClean="0">
                        <a:solidFill>
                          <a:schemeClr val="dk1"/>
                        </a:solidFill>
                        <a:latin typeface="AR ESSENCE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It will not make any difference 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whether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…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or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… </a:t>
                      </a:r>
                      <a:r>
                        <a:rPr lang="pt-PT" sz="24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happens</a:t>
                      </a:r>
                      <a:r>
                        <a:rPr lang="pt-PT" sz="24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.</a:t>
                      </a:r>
                      <a:endParaRPr lang="pt-PT" sz="2400" dirty="0">
                        <a:latin typeface="AR ESSENC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I do not agree with the</a:t>
                      </a:r>
                    </a:p>
                    <a:p>
                      <a:r>
                        <a:rPr lang="pt-PT" sz="22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suggestion</a:t>
                      </a:r>
                      <a:r>
                        <a:rPr lang="pt-PT" sz="22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pt-PT" sz="22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view</a:t>
                      </a:r>
                      <a:r>
                        <a:rPr lang="pt-PT" sz="22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pt-PT" sz="22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opinion</a:t>
                      </a:r>
                      <a:r>
                        <a:rPr lang="pt-PT" sz="22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22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that</a:t>
                      </a:r>
                      <a:r>
                        <a:rPr lang="pt-PT" sz="22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endParaRPr lang="pt-PT" sz="2200" kern="1200" baseline="0" dirty="0" smtClean="0">
                        <a:solidFill>
                          <a:schemeClr val="dk1"/>
                        </a:solidFill>
                        <a:latin typeface="AR ESSENCE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It is clearly untrue that …</a:t>
                      </a:r>
                    </a:p>
                    <a:p>
                      <a:endParaRPr lang="en-US" sz="2200" kern="1200" baseline="0" dirty="0" smtClean="0">
                        <a:solidFill>
                          <a:schemeClr val="dk1"/>
                        </a:solidFill>
                        <a:latin typeface="AR ESSENCE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I cannot support the view that …</a:t>
                      </a:r>
                    </a:p>
                    <a:p>
                      <a:endParaRPr lang="en-US" sz="2200" kern="1200" baseline="0" dirty="0" smtClean="0">
                        <a:solidFill>
                          <a:schemeClr val="dk1"/>
                        </a:solidFill>
                        <a:latin typeface="AR ESSENCE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Some may say …… . I, however, would like to propose a different </a:t>
                      </a:r>
                      <a:r>
                        <a:rPr lang="pt-PT" sz="2200" kern="1200" baseline="0" dirty="0" err="1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idea</a:t>
                      </a:r>
                      <a:r>
                        <a:rPr lang="pt-PT" sz="2200" kern="1200" baseline="0" dirty="0" smtClean="0">
                          <a:solidFill>
                            <a:schemeClr val="dk1"/>
                          </a:solidFill>
                          <a:latin typeface="AR ESSENCE" pitchFamily="2" charset="0"/>
                          <a:ea typeface="+mn-ea"/>
                          <a:cs typeface="+mn-cs"/>
                        </a:rPr>
                        <a:t>.</a:t>
                      </a:r>
                      <a:endParaRPr lang="pt-PT" sz="2200" dirty="0">
                        <a:latin typeface="AR ESSENCE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>
                <a:latin typeface="Akbar" pitchFamily="2" charset="0"/>
              </a:rPr>
              <a:t>Linking</a:t>
            </a:r>
            <a:r>
              <a:rPr lang="pt-PT" b="1" dirty="0">
                <a:latin typeface="Akbar" pitchFamily="2" charset="0"/>
              </a:rPr>
              <a:t> </a:t>
            </a:r>
            <a:r>
              <a:rPr lang="pt-PT" b="1" dirty="0" err="1">
                <a:latin typeface="Akbar" pitchFamily="2" charset="0"/>
              </a:rPr>
              <a:t>ideas</a:t>
            </a:r>
            <a:endParaRPr lang="pt-PT" dirty="0">
              <a:latin typeface="Akbar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AR ESSENCE" pitchFamily="2" charset="0"/>
              </a:rPr>
              <a:t>When </a:t>
            </a:r>
            <a:r>
              <a:rPr lang="en-US" dirty="0">
                <a:latin typeface="AR ESSENCE" pitchFamily="2" charset="0"/>
              </a:rPr>
              <a:t>giving your opinion it is important that connect your sentences in a logical way. Here </a:t>
            </a:r>
            <a:r>
              <a:rPr lang="en-US" dirty="0" smtClean="0">
                <a:latin typeface="AR ESSENCE" pitchFamily="2" charset="0"/>
              </a:rPr>
              <a:t>are some </a:t>
            </a:r>
            <a:r>
              <a:rPr lang="en-US" dirty="0">
                <a:latin typeface="AR ESSENCE" pitchFamily="2" charset="0"/>
              </a:rPr>
              <a:t>words you can use as </a:t>
            </a:r>
            <a:r>
              <a:rPr lang="en-US" dirty="0">
                <a:solidFill>
                  <a:srgbClr val="FF0000"/>
                </a:solidFill>
                <a:latin typeface="AR ESSENCE" pitchFamily="2" charset="0"/>
              </a:rPr>
              <a:t>connectors</a:t>
            </a:r>
            <a:r>
              <a:rPr lang="en-US" dirty="0">
                <a:latin typeface="AR ESSENCE" pitchFamily="2" charset="0"/>
              </a:rPr>
              <a:t>:</a:t>
            </a:r>
          </a:p>
          <a:p>
            <a:pPr algn="just"/>
            <a:r>
              <a:rPr lang="en-US" b="1" dirty="0" err="1">
                <a:latin typeface="AR ESSENCE" pitchFamily="2" charset="0"/>
              </a:rPr>
              <a:t>Organisation</a:t>
            </a:r>
            <a:r>
              <a:rPr lang="en-US" b="1" dirty="0">
                <a:latin typeface="AR ESSENCE" pitchFamily="2" charset="0"/>
              </a:rPr>
              <a:t>: </a:t>
            </a:r>
            <a:r>
              <a:rPr lang="en-US" b="1" i="1" dirty="0">
                <a:latin typeface="AR ESSENCE" pitchFamily="2" charset="0"/>
              </a:rPr>
              <a:t>firstly, secondly, thirdly, then, another point is, finally, last but not </a:t>
            </a:r>
            <a:r>
              <a:rPr lang="en-US" b="1" i="1" dirty="0" smtClean="0">
                <a:latin typeface="AR ESSENCE" pitchFamily="2" charset="0"/>
              </a:rPr>
              <a:t>least</a:t>
            </a:r>
            <a:endParaRPr lang="en-US" b="1" i="1" dirty="0">
              <a:latin typeface="AR ESSENCE" pitchFamily="2" charset="0"/>
            </a:endParaRP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→ </a:t>
            </a: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All </a:t>
            </a:r>
            <a:r>
              <a:rPr lang="en-US" b="1" dirty="0">
                <a:solidFill>
                  <a:srgbClr val="FF0066"/>
                </a:solidFill>
                <a:latin typeface="Akbar" pitchFamily="2" charset="0"/>
              </a:rPr>
              <a:t>people should wear pink. Firstly, it is a </a:t>
            </a:r>
            <a:r>
              <a:rPr lang="en-US" b="1" dirty="0" err="1">
                <a:solidFill>
                  <a:srgbClr val="FF0066"/>
                </a:solidFill>
                <a:latin typeface="Akbar" pitchFamily="2" charset="0"/>
              </a:rPr>
              <a:t>colour</a:t>
            </a:r>
            <a:r>
              <a:rPr lang="en-US" b="1" dirty="0">
                <a:solidFill>
                  <a:srgbClr val="FF0066"/>
                </a:solidFill>
                <a:latin typeface="Akbar" pitchFamily="2" charset="0"/>
              </a:rPr>
              <a:t> that suits most people. Secondly, </a:t>
            </a: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it </a:t>
            </a:r>
            <a:r>
              <a:rPr lang="pt-PT" b="1" dirty="0" err="1" smtClean="0">
                <a:solidFill>
                  <a:srgbClr val="FF0066"/>
                </a:solidFill>
                <a:latin typeface="Akbar" pitchFamily="2" charset="0"/>
              </a:rPr>
              <a:t>makes</a:t>
            </a:r>
            <a:r>
              <a:rPr lang="pt-PT" b="1" dirty="0" smtClean="0">
                <a:solidFill>
                  <a:srgbClr val="FF0066"/>
                </a:solidFill>
                <a:latin typeface="Akbar" pitchFamily="2" charset="0"/>
              </a:rPr>
              <a:t> </a:t>
            </a:r>
            <a:r>
              <a:rPr lang="pt-PT" b="1" dirty="0" err="1">
                <a:solidFill>
                  <a:srgbClr val="FF0066"/>
                </a:solidFill>
                <a:latin typeface="Akbar" pitchFamily="2" charset="0"/>
              </a:rPr>
              <a:t>people</a:t>
            </a:r>
            <a:r>
              <a:rPr lang="pt-PT" b="1" dirty="0">
                <a:solidFill>
                  <a:srgbClr val="FF0066"/>
                </a:solidFill>
                <a:latin typeface="Akbar" pitchFamily="2" charset="0"/>
              </a:rPr>
              <a:t> </a:t>
            </a:r>
            <a:r>
              <a:rPr lang="pt-PT" b="1" dirty="0" err="1">
                <a:solidFill>
                  <a:srgbClr val="FF0066"/>
                </a:solidFill>
                <a:latin typeface="Akbar" pitchFamily="2" charset="0"/>
              </a:rPr>
              <a:t>smile</a:t>
            </a:r>
            <a:r>
              <a:rPr lang="pt-PT" b="1" dirty="0">
                <a:solidFill>
                  <a:srgbClr val="FF0066"/>
                </a:solidFill>
                <a:latin typeface="Akbar" pitchFamily="2" charset="0"/>
              </a:rPr>
              <a:t>. </a:t>
            </a:r>
            <a:r>
              <a:rPr lang="pt-PT" b="1" dirty="0">
                <a:solidFill>
                  <a:srgbClr val="FF0066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 smtClean="0">
                <a:latin typeface="Akbar" pitchFamily="2" charset="0"/>
              </a:rPr>
              <a:t>Linking</a:t>
            </a:r>
            <a:r>
              <a:rPr lang="pt-PT" b="1" dirty="0" smtClean="0">
                <a:latin typeface="Akbar" pitchFamily="2" charset="0"/>
              </a:rPr>
              <a:t> </a:t>
            </a:r>
            <a:r>
              <a:rPr lang="pt-PT" b="1" dirty="0" err="1" smtClean="0">
                <a:latin typeface="Akbar" pitchFamily="2" charset="0"/>
              </a:rPr>
              <a:t>ideas</a:t>
            </a:r>
            <a:endParaRPr lang="pt-PT" dirty="0">
              <a:latin typeface="Akbar" pitchFamily="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/>
              <a:t>Addition: </a:t>
            </a:r>
            <a:r>
              <a:rPr lang="en-US" b="1" i="1" dirty="0"/>
              <a:t>in addition, moreover, also, too, besides, as well as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FF0066"/>
                </a:solidFill>
              </a:rPr>
              <a:t>→ </a:t>
            </a: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All </a:t>
            </a:r>
            <a:r>
              <a:rPr lang="en-US" b="1" dirty="0">
                <a:solidFill>
                  <a:srgbClr val="FF0066"/>
                </a:solidFill>
                <a:latin typeface="Akbar" pitchFamily="2" charset="0"/>
              </a:rPr>
              <a:t>people should wear pink. Firstly, it is a </a:t>
            </a:r>
            <a:r>
              <a:rPr lang="en-US" b="1" dirty="0" err="1">
                <a:solidFill>
                  <a:srgbClr val="FF0066"/>
                </a:solidFill>
                <a:latin typeface="Akbar" pitchFamily="2" charset="0"/>
              </a:rPr>
              <a:t>colour</a:t>
            </a:r>
            <a:r>
              <a:rPr lang="en-US" b="1" dirty="0">
                <a:solidFill>
                  <a:srgbClr val="FF0066"/>
                </a:solidFill>
                <a:latin typeface="Akbar" pitchFamily="2" charset="0"/>
              </a:rPr>
              <a:t> that suits most people. Moreover, </a:t>
            </a: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it </a:t>
            </a:r>
            <a:r>
              <a:rPr lang="pt-PT" b="1" dirty="0" err="1" smtClean="0">
                <a:solidFill>
                  <a:srgbClr val="FF0066"/>
                </a:solidFill>
                <a:latin typeface="Akbar" pitchFamily="2" charset="0"/>
              </a:rPr>
              <a:t>makes</a:t>
            </a:r>
            <a:r>
              <a:rPr lang="pt-PT" b="1" dirty="0" smtClean="0">
                <a:solidFill>
                  <a:srgbClr val="FF0066"/>
                </a:solidFill>
                <a:latin typeface="Akbar" pitchFamily="2" charset="0"/>
              </a:rPr>
              <a:t> </a:t>
            </a:r>
            <a:r>
              <a:rPr lang="pt-PT" b="1" dirty="0" err="1">
                <a:solidFill>
                  <a:srgbClr val="FF0066"/>
                </a:solidFill>
                <a:latin typeface="Akbar" pitchFamily="2" charset="0"/>
              </a:rPr>
              <a:t>people</a:t>
            </a:r>
            <a:r>
              <a:rPr lang="pt-PT" b="1" dirty="0">
                <a:solidFill>
                  <a:srgbClr val="FF0066"/>
                </a:solidFill>
                <a:latin typeface="Akbar" pitchFamily="2" charset="0"/>
              </a:rPr>
              <a:t> </a:t>
            </a:r>
            <a:r>
              <a:rPr lang="pt-PT" b="1" dirty="0" err="1">
                <a:solidFill>
                  <a:srgbClr val="FF0066"/>
                </a:solidFill>
                <a:latin typeface="Akbar" pitchFamily="2" charset="0"/>
              </a:rPr>
              <a:t>smile</a:t>
            </a:r>
            <a:r>
              <a:rPr lang="pt-PT" b="1" dirty="0">
                <a:solidFill>
                  <a:srgbClr val="FF0066"/>
                </a:solidFill>
                <a:latin typeface="Akbar" pitchFamily="2" charset="0"/>
              </a:rPr>
              <a:t>. 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→ All </a:t>
            </a:r>
            <a:r>
              <a:rPr lang="en-US" b="1" dirty="0">
                <a:solidFill>
                  <a:srgbClr val="FF0066"/>
                </a:solidFill>
                <a:latin typeface="Akbar" pitchFamily="2" charset="0"/>
              </a:rPr>
              <a:t>people should wear pink. As well as suiting most people, it also makes them smile. </a:t>
            </a:r>
            <a:endParaRPr lang="en-US" b="1" dirty="0" smtClean="0">
              <a:solidFill>
                <a:srgbClr val="FF0066"/>
              </a:solidFill>
              <a:latin typeface="Akbar" pitchFamily="2" charset="0"/>
            </a:endParaRPr>
          </a:p>
          <a:p>
            <a:pPr algn="just">
              <a:buNone/>
            </a:pPr>
            <a:endParaRPr lang="en-US" dirty="0"/>
          </a:p>
          <a:p>
            <a:pPr algn="just"/>
            <a:r>
              <a:rPr lang="en-US" b="1" dirty="0"/>
              <a:t>Cause and Effect: </a:t>
            </a:r>
            <a:r>
              <a:rPr lang="en-US" b="1" i="1" dirty="0"/>
              <a:t>because of, due to, as a result of, therefore, so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FF0066"/>
                </a:solidFill>
              </a:rPr>
              <a:t>→ </a:t>
            </a: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As </a:t>
            </a:r>
            <a:r>
              <a:rPr lang="en-US" b="1" dirty="0">
                <a:solidFill>
                  <a:srgbClr val="FF0066"/>
                </a:solidFill>
                <a:latin typeface="Akbar" pitchFamily="2" charset="0"/>
              </a:rPr>
              <a:t>a result of wearing pink people smile a lot.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FF0066"/>
                </a:solidFill>
                <a:latin typeface="Akbar" pitchFamily="2" charset="0"/>
              </a:rPr>
              <a:t>→ </a:t>
            </a:r>
            <a:r>
              <a:rPr lang="en-US" b="1" dirty="0">
                <a:solidFill>
                  <a:srgbClr val="FF0066"/>
                </a:solidFill>
                <a:latin typeface="Akbar" pitchFamily="2" charset="0"/>
              </a:rPr>
              <a:t>People wear a lot of pink, so they smile a lot.</a:t>
            </a:r>
            <a:endParaRPr lang="pt-PT" b="1" dirty="0">
              <a:solidFill>
                <a:srgbClr val="FF0066"/>
              </a:solidFill>
              <a:latin typeface="Akb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589</Words>
  <Application>Microsoft Office PowerPoint</Application>
  <PresentationFormat>Apresentação no Ecrã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Tema do Office</vt:lpstr>
      <vt:lpstr>Writing Skills</vt:lpstr>
      <vt:lpstr>Writing a comment </vt:lpstr>
      <vt:lpstr>Writing a comment</vt:lpstr>
      <vt:lpstr>Writing a comment</vt:lpstr>
      <vt:lpstr>Writing a comment</vt:lpstr>
      <vt:lpstr>Expressing your opinion</vt:lpstr>
      <vt:lpstr>Expressing your opinion</vt:lpstr>
      <vt:lpstr>Linking ideas</vt:lpstr>
      <vt:lpstr>Linking ideas</vt:lpstr>
      <vt:lpstr>Linking ideas</vt:lpstr>
      <vt:lpstr>Linking ideas</vt:lpstr>
      <vt:lpstr>Exercise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Skills</dc:title>
  <dc:creator>Windows User</dc:creator>
  <cp:lastModifiedBy>Windows User</cp:lastModifiedBy>
  <cp:revision>16</cp:revision>
  <dcterms:created xsi:type="dcterms:W3CDTF">2011-10-19T17:26:10Z</dcterms:created>
  <dcterms:modified xsi:type="dcterms:W3CDTF">2012-06-26T15:33:15Z</dcterms:modified>
</cp:coreProperties>
</file>